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73" r:id="rId2"/>
    <p:sldId id="399" r:id="rId3"/>
    <p:sldId id="400" r:id="rId4"/>
    <p:sldId id="401" r:id="rId5"/>
    <p:sldId id="397" r:id="rId6"/>
    <p:sldId id="40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00CC"/>
    <a:srgbClr val="FFFF66"/>
    <a:srgbClr val="FF7171"/>
    <a:srgbClr val="FFFFFF"/>
    <a:srgbClr val="E4E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14" autoAdjust="0"/>
    <p:restoredTop sz="96370" autoAdjust="0"/>
  </p:normalViewPr>
  <p:slideViewPr>
    <p:cSldViewPr>
      <p:cViewPr varScale="1">
        <p:scale>
          <a:sx n="110" d="100"/>
          <a:sy n="110" d="100"/>
        </p:scale>
        <p:origin x="214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416DA-2082-4286-9CC8-7D8B3884267B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E3F99-2246-4C7F-82AD-6D3862C70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54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31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1500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850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4145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06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45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965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76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308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6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957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38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3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123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69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7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0"/>
            <a:ext cx="6286288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531937"/>
            <a:ext cx="91440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50"/>
          <a:stretch/>
        </p:blipFill>
        <p:spPr>
          <a:xfrm>
            <a:off x="0" y="6309360"/>
            <a:ext cx="914400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637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000" kern="1200" baseline="0">
          <a:solidFill>
            <a:schemeClr val="tx2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6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14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2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2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jpeg"/><Relationship Id="rId7" Type="http://schemas.openxmlformats.org/officeDocument/2006/relationships/image" Target="../media/image9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2438400"/>
            <a:ext cx="9144001" cy="1066800"/>
          </a:xfrm>
        </p:spPr>
        <p:txBody>
          <a:bodyPr>
            <a:noAutofit/>
          </a:bodyPr>
          <a:lstStyle/>
          <a:p>
            <a:r>
              <a:rPr lang="en-US" sz="2000" dirty="0">
                <a:cs typeface="Arial" panose="020B0604020202020204" pitchFamily="34" charset="0"/>
              </a:rPr>
              <a:t>Status of the EIC R</a:t>
            </a:r>
            <a:r>
              <a:rPr lang="en-US" sz="2000">
                <a:cs typeface="Arial" panose="020B0604020202020204" pitchFamily="34" charset="0"/>
              </a:rPr>
              <a:t>&amp;D @ UVa</a:t>
            </a:r>
            <a:endParaRPr lang="en-US" sz="2000" dirty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76200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1600" dirty="0">
                <a:solidFill>
                  <a:srgbClr val="C00000"/>
                </a:solidFill>
                <a:cs typeface="Arial" panose="020B0604020202020204" pitchFamily="34" charset="0"/>
              </a:rPr>
              <a:t>Kondo Gnanvo </a:t>
            </a:r>
          </a:p>
          <a:p>
            <a:pPr>
              <a:spcBef>
                <a:spcPts val="600"/>
              </a:spcBef>
            </a:pPr>
            <a:r>
              <a:rPr lang="en-US" sz="1500" i="1" dirty="0">
                <a:solidFill>
                  <a:schemeClr val="tx1"/>
                </a:solidFill>
                <a:cs typeface="Arial" panose="020B0604020202020204" pitchFamily="34" charset="0"/>
              </a:rPr>
              <a:t>EIC Weekly Meeting, Oct 30, 2017</a:t>
            </a:r>
          </a:p>
        </p:txBody>
      </p:sp>
    </p:spTree>
    <p:extLst>
      <p:ext uri="{BB962C8B-B14F-4D97-AF65-F5344CB8AC3E}">
        <p14:creationId xmlns:p14="http://schemas.microsoft.com/office/powerpoint/2010/main" val="1847624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971800" y="6492875"/>
            <a:ext cx="3200400" cy="365125"/>
          </a:xfrm>
        </p:spPr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F3F2FCBF-7FF4-41B8-BA4D-C7524EB884FA}" type="slidenum">
              <a:rPr lang="en-US" smtClean="0"/>
              <a:t>2</a:t>
            </a:fld>
            <a:endParaRPr lang="en-US" dirty="0"/>
          </a:p>
        </p:txBody>
      </p:sp>
      <p:sp>
        <p:nvSpPr>
          <p:cNvPr id="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1113" y="0"/>
            <a:ext cx="9144000" cy="381000"/>
          </a:xfrm>
          <a:ln/>
        </p:spPr>
        <p:txBody>
          <a:bodyPr anchor="ctr">
            <a:no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000" dirty="0">
                <a:solidFill>
                  <a:srgbClr val="C00000"/>
                </a:solidFill>
              </a:rPr>
              <a:t>Charging up of Cr-GEM prototype</a:t>
            </a:r>
            <a:endParaRPr lang="en-US" altLang="en-US" sz="2000" b="1" dirty="0">
              <a:solidFill>
                <a:srgbClr val="C00000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36CF006-F817-49E9-9BFC-3ABAD1600743}"/>
              </a:ext>
            </a:extLst>
          </p:cNvPr>
          <p:cNvGrpSpPr/>
          <p:nvPr/>
        </p:nvGrpSpPr>
        <p:grpSpPr>
          <a:xfrm>
            <a:off x="-6815" y="3500592"/>
            <a:ext cx="9161928" cy="2874287"/>
            <a:chOff x="-6815" y="3500592"/>
            <a:chExt cx="9161928" cy="287428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132BE10-CEC5-4113-8520-A8A616B15C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0073" y="3500592"/>
              <a:ext cx="6035040" cy="2874287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E497B67-9C5F-4ED8-ABA8-156935C848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06" t="27778" r="4468" b="25555"/>
            <a:stretch/>
          </p:blipFill>
          <p:spPr>
            <a:xfrm rot="5400000">
              <a:off x="137563" y="3421758"/>
              <a:ext cx="2743200" cy="3031955"/>
            </a:xfrm>
            <a:prstGeom prst="rect">
              <a:avLst/>
            </a:prstGeom>
          </p:spPr>
        </p:pic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0786A28C-59A0-459A-B2C4-D25E5B7C4963}"/>
                </a:ext>
              </a:extLst>
            </p:cNvPr>
            <p:cNvCxnSpPr>
              <a:cxnSpLocks/>
            </p:cNvCxnSpPr>
            <p:nvPr/>
          </p:nvCxnSpPr>
          <p:spPr>
            <a:xfrm>
              <a:off x="1905000" y="5029200"/>
              <a:ext cx="1981200" cy="33066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848CDD9-D5ED-4D27-AD14-E582450D8A9A}"/>
                </a:ext>
              </a:extLst>
            </p:cNvPr>
            <p:cNvCxnSpPr>
              <a:cxnSpLocks/>
            </p:cNvCxnSpPr>
            <p:nvPr/>
          </p:nvCxnSpPr>
          <p:spPr>
            <a:xfrm>
              <a:off x="1143000" y="4343400"/>
              <a:ext cx="3048000" cy="83292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6">
            <a:extLst>
              <a:ext uri="{FF2B5EF4-FFF2-40B4-BE49-F238E27FC236}">
                <a16:creationId xmlns:a16="http://schemas.microsoft.com/office/drawing/2014/main" id="{20CE0A26-57B9-4124-BA9C-1F5D7CE2F4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6815" y="345772"/>
            <a:ext cx="9150815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1450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Cr-GEM foils from CERN so far have a grid of Cu strip (pitch 2 mm, width ~ 100 µm)</a:t>
            </a:r>
          </a:p>
          <a:p>
            <a:pPr marL="171450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is originally to ensure good electrical contact even when we have a local problem Cr layer </a:t>
            </a:r>
          </a:p>
          <a:p>
            <a:pPr marL="171450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charging up is observed at the beginning of each x-ray test. </a:t>
            </a:r>
          </a:p>
          <a:p>
            <a:pPr marL="171450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Gain is more pronounced around the grid defined by the Cu strips, This is observed at the operating HV for x-ray (equivalent ~ 1000 to  2000 for a standard triple GEM)</a:t>
            </a:r>
          </a:p>
          <a:p>
            <a:pPr marL="171450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a long exposure to x-ray (more ~ day) then the gain become more uniform </a:t>
            </a:r>
          </a:p>
          <a:p>
            <a:pPr marL="628650" lvl="1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 strips are not visible anymore and the relative gain variation is far less pronounced</a:t>
            </a:r>
          </a:p>
          <a:p>
            <a:pPr marL="171450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phenomenon is repeatable </a:t>
            </a:r>
            <a:r>
              <a:rPr lang="en-US" sz="1200" dirty="0">
                <a:solidFill>
                  <a:srgbClr val="FF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⇨ if I switch everything off for a day and restart the test, I reproduced the same effect </a:t>
            </a:r>
          </a:p>
          <a:p>
            <a:pPr marL="171450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FF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Rui thinks that it might have to do with the larger holes size of the Cr after the Cu is removed </a:t>
            </a:r>
          </a:p>
          <a:p>
            <a:pPr marL="628650" lvl="1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FF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This is something we should be able to see with the optical scanning at Temple U or the SEM at CERN</a:t>
            </a:r>
            <a:endParaRPr lang="en-US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496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971800" y="6492875"/>
            <a:ext cx="3200400" cy="365125"/>
          </a:xfrm>
        </p:spPr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F3F2FCBF-7FF4-41B8-BA4D-C7524EB884FA}" type="slidenum">
              <a:rPr lang="en-US" smtClean="0"/>
              <a:t>3</a:t>
            </a:fld>
            <a:endParaRPr lang="en-US" dirty="0"/>
          </a:p>
        </p:txBody>
      </p:sp>
      <p:sp>
        <p:nvSpPr>
          <p:cNvPr id="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1113" y="0"/>
            <a:ext cx="9144000" cy="381000"/>
          </a:xfrm>
          <a:ln/>
        </p:spPr>
        <p:txBody>
          <a:bodyPr anchor="ctr">
            <a:no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000" dirty="0">
                <a:solidFill>
                  <a:srgbClr val="C00000"/>
                </a:solidFill>
              </a:rPr>
              <a:t>Charging up of Cr-GEM prototype</a:t>
            </a:r>
            <a:endParaRPr lang="en-US" altLang="en-US" sz="2000" b="1" dirty="0">
              <a:solidFill>
                <a:srgbClr val="C0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64BD9DB-D22E-44D0-B2C9-3FBFFEB4060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40" t="50000"/>
          <a:stretch/>
        </p:blipFill>
        <p:spPr>
          <a:xfrm>
            <a:off x="5105400" y="2895600"/>
            <a:ext cx="3657600" cy="3657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C0B4BE4-278E-4241-A1F5-D81BAE570E1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68" b="52222"/>
          <a:stretch/>
        </p:blipFill>
        <p:spPr>
          <a:xfrm>
            <a:off x="762000" y="2886891"/>
            <a:ext cx="3657600" cy="3657600"/>
          </a:xfrm>
          <a:prstGeom prst="rect">
            <a:avLst/>
          </a:prstGeom>
        </p:spPr>
      </p:pic>
      <p:sp>
        <p:nvSpPr>
          <p:cNvPr id="8" name="TextBox 6">
            <a:extLst>
              <a:ext uri="{FF2B5EF4-FFF2-40B4-BE49-F238E27FC236}">
                <a16:creationId xmlns:a16="http://schemas.microsoft.com/office/drawing/2014/main" id="{7FB966F1-E5C7-4853-BDF0-7DFA6803C2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6815" y="685800"/>
            <a:ext cx="9150815" cy="1592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1450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Similar effect was observed when working at a higher gain (~5000) and at higher rate </a:t>
            </a:r>
          </a:p>
          <a:p>
            <a:pPr marL="171450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 did not result in any permanent alteration of the Cr-GEM foils because when the testes is repeated at the lower gain and lower rate, we can go back to a more uniform gain distribution</a:t>
            </a:r>
          </a:p>
          <a:p>
            <a:pPr marL="171450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Here again this is clearly a charging up effect caused by the Cu-Strip</a:t>
            </a:r>
          </a:p>
          <a:p>
            <a:pPr marL="171450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need to repeat these tests by changing parameters one by one and also by changing only one variable at the time </a:t>
            </a:r>
          </a:p>
        </p:txBody>
      </p:sp>
    </p:spTree>
    <p:extLst>
      <p:ext uri="{BB962C8B-B14F-4D97-AF65-F5344CB8AC3E}">
        <p14:creationId xmlns:p14="http://schemas.microsoft.com/office/powerpoint/2010/main" val="2679135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971800" y="6492875"/>
            <a:ext cx="3200400" cy="365125"/>
          </a:xfrm>
        </p:spPr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F3F2FCBF-7FF4-41B8-BA4D-C7524EB884FA}" type="slidenum">
              <a:rPr lang="en-US" smtClean="0"/>
              <a:t>4</a:t>
            </a:fld>
            <a:endParaRPr lang="en-US" dirty="0"/>
          </a:p>
        </p:txBody>
      </p:sp>
      <p:sp>
        <p:nvSpPr>
          <p:cNvPr id="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1113" y="0"/>
            <a:ext cx="9144000" cy="381000"/>
          </a:xfrm>
          <a:ln/>
        </p:spPr>
        <p:txBody>
          <a:bodyPr anchor="ctr">
            <a:no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000" dirty="0">
                <a:solidFill>
                  <a:srgbClr val="C00000"/>
                </a:solidFill>
              </a:rPr>
              <a:t>Summary and R&amp;D plans for Cr-GEM foils</a:t>
            </a:r>
            <a:endParaRPr lang="en-US" altLang="en-US" sz="2000" b="1" dirty="0">
              <a:solidFill>
                <a:srgbClr val="C00000"/>
              </a:solidFill>
            </a:endParaRPr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7FB966F1-E5C7-4853-BDF0-7DFA6803C2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6815" y="685800"/>
            <a:ext cx="9150815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1450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Cr-GEM prototype indicate that there is no aging / radiation damage with the foils at operating gain</a:t>
            </a:r>
          </a:p>
          <a:p>
            <a:pPr marL="171450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also very stable moderate rate </a:t>
            </a: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⇨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x-ray tests were done at a rate that is probably an order of magnitude higher than what is expected for EIC in the forward region </a:t>
            </a:r>
          </a:p>
          <a:p>
            <a:pPr marL="171450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 charging up effect is observed at the beginning of x-ray test and also at very high gain and high particle rate</a:t>
            </a:r>
          </a:p>
          <a:p>
            <a:pPr marL="171450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Trip to Temple U during the week of Nov 15 to perform the optical scanning of Cr-GEMs foils (damaged foil and good foil from old batch + good foil from the newer batch)</a:t>
            </a:r>
          </a:p>
          <a:p>
            <a:pPr marL="628650" lvl="1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Goal is to map the damage foil and try to confirm the removal of Cr-layer</a:t>
            </a:r>
          </a:p>
          <a:p>
            <a:pPr marL="628650" lvl="1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hole size analysis to see whether Cr-GEM hole size can explain the charging up effect that we are observing</a:t>
            </a:r>
          </a:p>
          <a:p>
            <a:pPr marL="171450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Early December </a:t>
            </a: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⇨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Samples of the same foils will be shipped to CERN for the SEM measurement.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RD51 (namely </a:t>
            </a:r>
            <a:r>
              <a:rPr lang="en-US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Eraldo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will be helping with the logistics and administrative part of the test</a:t>
            </a:r>
          </a:p>
          <a:p>
            <a:pPr marL="628650" lvl="1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should complement the optical inspection and reveal local information of the holes geometry </a:t>
            </a:r>
          </a:p>
          <a:p>
            <a:pPr marL="628650" lvl="1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Hole size and geometry at the boundary between Cr holes and Cu-strip</a:t>
            </a:r>
          </a:p>
          <a:p>
            <a:pPr marL="171450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Near future </a:t>
            </a:r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⇨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pursue the x-ray studies with plain Cr-GEM (with no Cu grid) and compared the Cu-grid Cr-GEMs </a:t>
            </a:r>
          </a:p>
          <a:p>
            <a:pPr marL="171450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the joint simulation studies together with Florida Tech and help from Alexander at BNL we should be able to have a full picture of the Cr-GEM for EIC</a:t>
            </a:r>
          </a:p>
        </p:txBody>
      </p:sp>
    </p:spTree>
    <p:extLst>
      <p:ext uri="{BB962C8B-B14F-4D97-AF65-F5344CB8AC3E}">
        <p14:creationId xmlns:p14="http://schemas.microsoft.com/office/powerpoint/2010/main" val="1158903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971800" y="6492875"/>
            <a:ext cx="3200400" cy="365125"/>
          </a:xfrm>
        </p:spPr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F3F2FCBF-7FF4-41B8-BA4D-C7524EB884FA}" type="slidenum">
              <a:rPr lang="en-US" smtClean="0"/>
              <a:t>5</a:t>
            </a:fld>
            <a:endParaRPr lang="en-US" dirty="0"/>
          </a:p>
        </p:txBody>
      </p:sp>
      <p:sp>
        <p:nvSpPr>
          <p:cNvPr id="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1113" y="0"/>
            <a:ext cx="9144000" cy="609600"/>
          </a:xfrm>
          <a:ln/>
        </p:spPr>
        <p:txBody>
          <a:bodyPr anchor="ctr">
            <a:norm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1800" dirty="0">
                <a:solidFill>
                  <a:srgbClr val="C00000"/>
                </a:solidFill>
              </a:rPr>
              <a:t>Large FT GEM</a:t>
            </a:r>
            <a:r>
              <a:rPr lang="en-US" altLang="en-US" sz="1800" dirty="0"/>
              <a:t>: U-V strip readout board received from CERN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E6CC28-024D-4B83-B476-1D09F9620D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48" r="2500" b="14444"/>
          <a:stretch/>
        </p:blipFill>
        <p:spPr>
          <a:xfrm>
            <a:off x="160952" y="3088381"/>
            <a:ext cx="8844321" cy="31300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DF1FE6B-1BC7-45C4-A407-94BA173DC28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7228" y="824526"/>
            <a:ext cx="2830249" cy="2122687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C0B7CA00-C417-4FB1-B5BE-1A79DDC9603C}"/>
              </a:ext>
            </a:extLst>
          </p:cNvPr>
          <p:cNvGrpSpPr/>
          <p:nvPr/>
        </p:nvGrpSpPr>
        <p:grpSpPr>
          <a:xfrm>
            <a:off x="11113" y="710842"/>
            <a:ext cx="6139450" cy="2103120"/>
            <a:chOff x="222548" y="616062"/>
            <a:chExt cx="6139450" cy="21031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ACE0A8B-C527-470C-B32C-C59935D420F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22548" y="616062"/>
              <a:ext cx="6139450" cy="2103120"/>
              <a:chOff x="4474642" y="3146978"/>
              <a:chExt cx="7679684" cy="2676420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C7234E22-64CB-4A41-9716-07373D92FF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474642" y="3146978"/>
                <a:ext cx="4548160" cy="2676420"/>
              </a:xfrm>
              <a:prstGeom prst="rect">
                <a:avLst/>
              </a:prstGeom>
            </p:spPr>
          </p:pic>
          <p:sp>
            <p:nvSpPr>
              <p:cNvPr id="10" name="TextBox 6">
                <a:extLst>
                  <a:ext uri="{FF2B5EF4-FFF2-40B4-BE49-F238E27FC236}">
                    <a16:creationId xmlns:a16="http://schemas.microsoft.com/office/drawing/2014/main" id="{C517680D-AE90-446A-BED7-9E4CE9E4D94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032345" y="3154261"/>
                <a:ext cx="3121981" cy="13904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marL="171450" indent="-171450" algn="just">
                  <a:spcBef>
                    <a:spcPts val="300"/>
                  </a:spcBef>
                  <a:buFont typeface="Wingdings" panose="05000000000000000000" pitchFamily="2" charset="2"/>
                  <a:buChar char="§"/>
                </a:pP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2D U-V readout layer a la COMPASS, </a:t>
                </a:r>
                <a:r>
                  <a:rPr lang="en-US" sz="1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Excellent spatial resolution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71450" indent="-171450" algn="just">
                  <a:spcBef>
                    <a:spcPts val="300"/>
                  </a:spcBef>
                  <a:buFont typeface="Wingdings" panose="05000000000000000000" pitchFamily="2" charset="2"/>
                  <a:buChar char="§"/>
                </a:pP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No metallized vias to pick up bottom strips signal </a:t>
                </a:r>
                <a:r>
                  <a:rPr lang="en-US" sz="1000" dirty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⇨</a:t>
                </a: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Thin Cu layer </a:t>
                </a:r>
              </a:p>
              <a:p>
                <a:pPr marL="171450" indent="-171450" algn="just">
                  <a:spcBef>
                    <a:spcPts val="300"/>
                  </a:spcBef>
                  <a:buFont typeface="Wingdings" panose="05000000000000000000" pitchFamily="2" charset="2"/>
                  <a:buChar char="§"/>
                </a:pP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All FE electronics read out all on the outer radius of the chamber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D8AEC7C-73B6-40FA-9D8A-96F5400FDD0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893118" y="1741634"/>
              <a:ext cx="2468880" cy="876013"/>
              <a:chOff x="4405741" y="793184"/>
              <a:chExt cx="4574577" cy="1439686"/>
            </a:xfrm>
          </p:grpSpPr>
          <p:sp>
            <p:nvSpPr>
              <p:cNvPr id="18" name="Text Box 31">
                <a:extLst>
                  <a:ext uri="{FF2B5EF4-FFF2-40B4-BE49-F238E27FC236}">
                    <a16:creationId xmlns:a16="http://schemas.microsoft.com/office/drawing/2014/main" id="{D3A59A78-B420-4DCD-9061-42B5A4056B5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84569" y="1101264"/>
                <a:ext cx="1029091" cy="2257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5000" rIns="90000" bIns="4500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 PL UMing HK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 PL UMing HK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 PL UMing HK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 PL UMing HK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 PL UMing HK" charset="0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 PL UMing HK" charset="0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 PL UMing HK" charset="0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 PL UMing HK" charset="0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 PL UMing HK" charset="0"/>
                  </a:defRPr>
                </a:lvl9pPr>
              </a:lstStyle>
              <a:p>
                <a:r>
                  <a:rPr lang="en-US" altLang="en-US" sz="900" b="1" dirty="0">
                    <a:solidFill>
                      <a:srgbClr val="0000CC"/>
                    </a:solidFill>
                  </a:rPr>
                  <a:t>Top strip</a:t>
                </a:r>
              </a:p>
            </p:txBody>
          </p:sp>
          <p:sp>
            <p:nvSpPr>
              <p:cNvPr id="20" name="Text Box 32">
                <a:extLst>
                  <a:ext uri="{FF2B5EF4-FFF2-40B4-BE49-F238E27FC236}">
                    <a16:creationId xmlns:a16="http://schemas.microsoft.com/office/drawing/2014/main" id="{14A370DD-3F63-4789-860F-66A2C90C86E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01594" y="1622111"/>
                <a:ext cx="1354796" cy="2801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5000" rIns="90000" bIns="4500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 PL UMing HK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 PL UMing HK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 PL UMing HK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 PL UMing HK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 PL UMing HK" charset="0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 PL UMing HK" charset="0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 PL UMing HK" charset="0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 PL UMing HK" charset="0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 PL UMing HK" charset="0"/>
                  </a:defRPr>
                </a:lvl9pPr>
              </a:lstStyle>
              <a:p>
                <a:r>
                  <a:rPr lang="en-US" altLang="en-US" sz="900" b="1" dirty="0">
                    <a:solidFill>
                      <a:srgbClr val="0000CC"/>
                    </a:solidFill>
                  </a:rPr>
                  <a:t>Bottom strip</a:t>
                </a:r>
              </a:p>
            </p:txBody>
          </p:sp>
          <p:sp>
            <p:nvSpPr>
              <p:cNvPr id="21" name="AutoShape 36">
                <a:extLst>
                  <a:ext uri="{FF2B5EF4-FFF2-40B4-BE49-F238E27FC236}">
                    <a16:creationId xmlns:a16="http://schemas.microsoft.com/office/drawing/2014/main" id="{155282C2-EF2F-45F1-8B6F-0782428F7C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381606" y="1075709"/>
                <a:ext cx="2598712" cy="91440"/>
              </a:xfrm>
              <a:prstGeom prst="roundRect">
                <a:avLst>
                  <a:gd name="adj" fmla="val 2778"/>
                </a:avLst>
              </a:prstGeom>
              <a:solidFill>
                <a:srgbClr val="00B050"/>
              </a:solidFill>
              <a:ln w="9525" cap="flat">
                <a:solidFill>
                  <a:srgbClr val="00B05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AutoShape 37">
                <a:extLst>
                  <a:ext uri="{FF2B5EF4-FFF2-40B4-BE49-F238E27FC236}">
                    <a16:creationId xmlns:a16="http://schemas.microsoft.com/office/drawing/2014/main" id="{45D489C9-424C-459E-AB3E-BE389068A5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2196" y="909260"/>
                <a:ext cx="123006" cy="164584"/>
              </a:xfrm>
              <a:prstGeom prst="roundRect">
                <a:avLst>
                  <a:gd name="adj" fmla="val 1426"/>
                </a:avLst>
              </a:prstGeom>
              <a:solidFill>
                <a:srgbClr val="CCCCCC"/>
              </a:solidFill>
              <a:ln w="9525" cap="flat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AutoShape 38">
                <a:extLst>
                  <a:ext uri="{FF2B5EF4-FFF2-40B4-BE49-F238E27FC236}">
                    <a16:creationId xmlns:a16="http://schemas.microsoft.com/office/drawing/2014/main" id="{360BB398-B391-4C24-B213-69359A4486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56427" y="793184"/>
                <a:ext cx="1664908" cy="119541"/>
              </a:xfrm>
              <a:prstGeom prst="roundRect">
                <a:avLst>
                  <a:gd name="adj" fmla="val 1468"/>
                </a:avLst>
              </a:prstGeom>
              <a:solidFill>
                <a:schemeClr val="accent3">
                  <a:lumMod val="75000"/>
                </a:schemeClr>
              </a:solidFill>
              <a:ln w="9525" cap="flat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Line 40">
                <a:extLst>
                  <a:ext uri="{FF2B5EF4-FFF2-40B4-BE49-F238E27FC236}">
                    <a16:creationId xmlns:a16="http://schemas.microsoft.com/office/drawing/2014/main" id="{606B34D1-EA66-4192-A263-6A391413F0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2196" y="997616"/>
                <a:ext cx="123006" cy="1733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AutoShape 41">
                <a:extLst>
                  <a:ext uri="{FF2B5EF4-FFF2-40B4-BE49-F238E27FC236}">
                    <a16:creationId xmlns:a16="http://schemas.microsoft.com/office/drawing/2014/main" id="{89AA915A-2FAD-4A6B-83CF-DEA2110821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81606" y="1858167"/>
                <a:ext cx="2598712" cy="90576"/>
              </a:xfrm>
              <a:prstGeom prst="roundRect">
                <a:avLst>
                  <a:gd name="adj" fmla="val 2778"/>
                </a:avLst>
              </a:prstGeom>
              <a:solidFill>
                <a:srgbClr val="00B050"/>
              </a:solidFill>
              <a:ln w="9525" cap="flat">
                <a:solidFill>
                  <a:srgbClr val="00B05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6" name="Group 42">
                <a:extLst>
                  <a:ext uri="{FF2B5EF4-FFF2-40B4-BE49-F238E27FC236}">
                    <a16:creationId xmlns:a16="http://schemas.microsoft.com/office/drawing/2014/main" id="{8D3BD701-1DC2-4F40-B1CF-DE3F258B334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05741" y="1377019"/>
                <a:ext cx="2742508" cy="271997"/>
                <a:chOff x="1087" y="991"/>
                <a:chExt cx="1583" cy="157"/>
              </a:xfrm>
            </p:grpSpPr>
            <p:sp>
              <p:nvSpPr>
                <p:cNvPr id="47" name="AutoShape 43">
                  <a:extLst>
                    <a:ext uri="{FF2B5EF4-FFF2-40B4-BE49-F238E27FC236}">
                      <a16:creationId xmlns:a16="http://schemas.microsoft.com/office/drawing/2014/main" id="{8B71FC95-3721-481A-8D51-D6A59A3726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87" y="1017"/>
                  <a:ext cx="1583" cy="106"/>
                </a:xfrm>
                <a:prstGeom prst="roundRect">
                  <a:avLst>
                    <a:gd name="adj" fmla="val 463"/>
                  </a:avLst>
                </a:prstGeom>
                <a:solidFill>
                  <a:srgbClr val="CC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48" name="AutoShape 44">
                  <a:extLst>
                    <a:ext uri="{FF2B5EF4-FFF2-40B4-BE49-F238E27FC236}">
                      <a16:creationId xmlns:a16="http://schemas.microsoft.com/office/drawing/2014/main" id="{5EBFBD21-34E8-40A0-A7F5-2C1C2F7BE6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87" y="991"/>
                  <a:ext cx="1583" cy="26"/>
                </a:xfrm>
                <a:prstGeom prst="roundRect">
                  <a:avLst>
                    <a:gd name="adj" fmla="val 3569"/>
                  </a:avLst>
                </a:prstGeom>
                <a:solidFill>
                  <a:srgbClr val="0000CC"/>
                </a:solidFill>
                <a:ln w="9525" cap="flat">
                  <a:solidFill>
                    <a:srgbClr val="0000CC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49" name="AutoShape 45">
                  <a:extLst>
                    <a:ext uri="{FF2B5EF4-FFF2-40B4-BE49-F238E27FC236}">
                      <a16:creationId xmlns:a16="http://schemas.microsoft.com/office/drawing/2014/main" id="{4B1CF516-3462-486A-B4BE-CF784AE0D2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87" y="1122"/>
                  <a:ext cx="1583" cy="26"/>
                </a:xfrm>
                <a:prstGeom prst="roundRect">
                  <a:avLst>
                    <a:gd name="adj" fmla="val 3569"/>
                  </a:avLst>
                </a:prstGeom>
                <a:solidFill>
                  <a:srgbClr val="0000CC"/>
                </a:solidFill>
                <a:ln w="9525" cap="flat">
                  <a:solidFill>
                    <a:srgbClr val="0000CC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7" name="AutoShape 54">
                <a:extLst>
                  <a:ext uri="{FF2B5EF4-FFF2-40B4-BE49-F238E27FC236}">
                    <a16:creationId xmlns:a16="http://schemas.microsoft.com/office/drawing/2014/main" id="{980CB243-DE04-43BF-88C1-B8ADEC0D73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7253929" y="1952209"/>
                <a:ext cx="123005" cy="164584"/>
              </a:xfrm>
              <a:prstGeom prst="roundRect">
                <a:avLst>
                  <a:gd name="adj" fmla="val 1426"/>
                </a:avLst>
              </a:prstGeom>
              <a:solidFill>
                <a:srgbClr val="CCCCCC"/>
              </a:solidFill>
              <a:ln w="9525" cap="flat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Line 55">
                <a:extLst>
                  <a:ext uri="{FF2B5EF4-FFF2-40B4-BE49-F238E27FC236}">
                    <a16:creationId xmlns:a16="http://schemas.microsoft.com/office/drawing/2014/main" id="{EC50BCDF-721C-4359-BE4A-C2FD24E03F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2196" y="2023240"/>
                <a:ext cx="123006" cy="1733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AutoShape 56">
                <a:extLst>
                  <a:ext uri="{FF2B5EF4-FFF2-40B4-BE49-F238E27FC236}">
                    <a16:creationId xmlns:a16="http://schemas.microsoft.com/office/drawing/2014/main" id="{01CC47A1-1CE0-43D3-95C5-18DBBB7807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56427" y="2113329"/>
                <a:ext cx="1664908" cy="119541"/>
              </a:xfrm>
              <a:prstGeom prst="roundRect">
                <a:avLst>
                  <a:gd name="adj" fmla="val 1468"/>
                </a:avLst>
              </a:prstGeom>
              <a:solidFill>
                <a:schemeClr val="accent3">
                  <a:lumMod val="75000"/>
                </a:schemeClr>
              </a:solidFill>
              <a:ln w="9525" cap="flat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30" name="Picture 58">
                <a:extLst>
                  <a:ext uri="{FF2B5EF4-FFF2-40B4-BE49-F238E27FC236}">
                    <a16:creationId xmlns:a16="http://schemas.microsoft.com/office/drawing/2014/main" id="{188EB9C4-E9F8-4FCE-883A-E4CEEA45BD4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94099" y="923120"/>
                <a:ext cx="88357" cy="1145164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31" name="AutoShape 59">
                <a:extLst>
                  <a:ext uri="{FF2B5EF4-FFF2-40B4-BE49-F238E27FC236}">
                    <a16:creationId xmlns:a16="http://schemas.microsoft.com/office/drawing/2014/main" id="{9A7AFF5C-CCC7-4331-94BD-251F485B57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64647" y="1948744"/>
                <a:ext cx="148993" cy="62369"/>
              </a:xfrm>
              <a:prstGeom prst="roundRect">
                <a:avLst>
                  <a:gd name="adj" fmla="val 2778"/>
                </a:avLst>
              </a:prstGeom>
              <a:solidFill>
                <a:srgbClr val="FF66FF"/>
              </a:solidFill>
              <a:ln w="9525" cap="flat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AutoShape 60">
                <a:extLst>
                  <a:ext uri="{FF2B5EF4-FFF2-40B4-BE49-F238E27FC236}">
                    <a16:creationId xmlns:a16="http://schemas.microsoft.com/office/drawing/2014/main" id="{5E71169B-EDDB-4211-8C23-ABA046B255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64647" y="1011476"/>
                <a:ext cx="148993" cy="62369"/>
              </a:xfrm>
              <a:prstGeom prst="roundRect">
                <a:avLst>
                  <a:gd name="adj" fmla="val 2778"/>
                </a:avLst>
              </a:prstGeom>
              <a:solidFill>
                <a:srgbClr val="FF66FF"/>
              </a:solidFill>
              <a:ln w="9525" cap="flat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Text Box 33">
                <a:extLst>
                  <a:ext uri="{FF2B5EF4-FFF2-40B4-BE49-F238E27FC236}">
                    <a16:creationId xmlns:a16="http://schemas.microsoft.com/office/drawing/2014/main" id="{014A7BE4-83E4-427F-A937-7D41D7D39F8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73031" y="1348043"/>
                <a:ext cx="866237" cy="2893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5000" rIns="90000" bIns="45000"/>
              <a:lstStyle>
                <a:lvl1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 PL UMing HK" charset="0"/>
                  </a:defRPr>
                </a:lvl1pPr>
                <a:lvl2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 PL UMing HK" charset="0"/>
                  </a:defRPr>
                </a:lvl2pPr>
                <a:lvl3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 PL UMing HK" charset="0"/>
                  </a:defRPr>
                </a:lvl3pPr>
                <a:lvl4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 PL UMing HK" charset="0"/>
                  </a:defRPr>
                </a:lvl4pPr>
                <a:lvl5pPr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 PL UMing HK" charset="0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 PL UMing HK" charset="0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 PL UMing HK" charset="0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 PL UMing HK" charset="0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 PL UMing HK" charset="0"/>
                  </a:defRPr>
                </a:lvl9pPr>
              </a:lstStyle>
              <a:p>
                <a:r>
                  <a:rPr lang="en-US" altLang="en-US" sz="900" b="1" dirty="0">
                    <a:solidFill>
                      <a:schemeClr val="bg1"/>
                    </a:solidFill>
                  </a:rPr>
                  <a:t>Kapton</a:t>
                </a: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F743EC3D-5AA1-47F0-BDDD-41D7B476AE04}"/>
                  </a:ext>
                </a:extLst>
              </p:cNvPr>
              <p:cNvSpPr/>
              <p:nvPr/>
            </p:nvSpPr>
            <p:spPr>
              <a:xfrm>
                <a:off x="6381606" y="1177170"/>
                <a:ext cx="640080" cy="137160"/>
              </a:xfrm>
              <a:prstGeom prst="rect">
                <a:avLst/>
              </a:prstGeom>
              <a:solidFill>
                <a:srgbClr val="FFC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5D009255-9F90-43FD-9EA3-E2E4B8C13E92}"/>
                  </a:ext>
                </a:extLst>
              </p:cNvPr>
              <p:cNvSpPr/>
              <p:nvPr/>
            </p:nvSpPr>
            <p:spPr>
              <a:xfrm>
                <a:off x="6381606" y="1712322"/>
                <a:ext cx="640080" cy="137160"/>
              </a:xfrm>
              <a:prstGeom prst="rect">
                <a:avLst/>
              </a:prstGeom>
              <a:solidFill>
                <a:srgbClr val="FFC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7" name="Group 46">
                <a:extLst>
                  <a:ext uri="{FF2B5EF4-FFF2-40B4-BE49-F238E27FC236}">
                    <a16:creationId xmlns:a16="http://schemas.microsoft.com/office/drawing/2014/main" id="{1BC10C36-3838-4F86-9833-82EADA10345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448328" y="921387"/>
                <a:ext cx="147261" cy="1143431"/>
                <a:chOff x="2266" y="728"/>
                <a:chExt cx="85" cy="660"/>
              </a:xfrm>
            </p:grpSpPr>
            <p:pic>
              <p:nvPicPr>
                <p:cNvPr id="44" name="Picture 47">
                  <a:extLst>
                    <a:ext uri="{FF2B5EF4-FFF2-40B4-BE49-F238E27FC236}">
                      <a16:creationId xmlns:a16="http://schemas.microsoft.com/office/drawing/2014/main" id="{9DE187FF-3124-43A0-A96A-9925D5AF0DA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84" y="728"/>
                  <a:ext cx="50" cy="660"/>
                </a:xfrm>
                <a:prstGeom prst="rect">
                  <a:avLst/>
                </a:prstGeom>
                <a:noFill/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45" name="AutoShape 48">
                  <a:extLst>
                    <a:ext uri="{FF2B5EF4-FFF2-40B4-BE49-F238E27FC236}">
                      <a16:creationId xmlns:a16="http://schemas.microsoft.com/office/drawing/2014/main" id="{CF0451C8-3011-4BA1-9FCF-001E0FC257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66" y="1321"/>
                  <a:ext cx="85" cy="35"/>
                </a:xfrm>
                <a:prstGeom prst="roundRect">
                  <a:avLst>
                    <a:gd name="adj" fmla="val 2778"/>
                  </a:avLst>
                </a:prstGeom>
                <a:solidFill>
                  <a:srgbClr val="FF66FF"/>
                </a:solidFill>
                <a:ln w="9525" cap="flat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AutoShape 49">
                  <a:extLst>
                    <a:ext uri="{FF2B5EF4-FFF2-40B4-BE49-F238E27FC236}">
                      <a16:creationId xmlns:a16="http://schemas.microsoft.com/office/drawing/2014/main" id="{09954631-85AD-455B-A181-956B20AC8B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66" y="779"/>
                  <a:ext cx="85" cy="35"/>
                </a:xfrm>
                <a:prstGeom prst="roundRect">
                  <a:avLst>
                    <a:gd name="adj" fmla="val 2778"/>
                  </a:avLst>
                </a:prstGeom>
                <a:solidFill>
                  <a:srgbClr val="FF66FF"/>
                </a:solidFill>
                <a:ln w="9525" cap="flat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8" name="Group 50">
                <a:extLst>
                  <a:ext uri="{FF2B5EF4-FFF2-40B4-BE49-F238E27FC236}">
                    <a16:creationId xmlns:a16="http://schemas.microsoft.com/office/drawing/2014/main" id="{01E04AB2-3FE9-41D5-A17A-90372914BF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38135" y="923120"/>
                <a:ext cx="147260" cy="1141699"/>
                <a:chOff x="2491" y="729"/>
                <a:chExt cx="85" cy="659"/>
              </a:xfrm>
            </p:grpSpPr>
            <p:pic>
              <p:nvPicPr>
                <p:cNvPr id="41" name="Picture 51">
                  <a:extLst>
                    <a:ext uri="{FF2B5EF4-FFF2-40B4-BE49-F238E27FC236}">
                      <a16:creationId xmlns:a16="http://schemas.microsoft.com/office/drawing/2014/main" id="{F3F2A441-1126-4185-8F99-042FA441DB4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09" y="728"/>
                  <a:ext cx="50" cy="660"/>
                </a:xfrm>
                <a:prstGeom prst="rect">
                  <a:avLst/>
                </a:prstGeom>
                <a:noFill/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42" name="AutoShape 52">
                  <a:extLst>
                    <a:ext uri="{FF2B5EF4-FFF2-40B4-BE49-F238E27FC236}">
                      <a16:creationId xmlns:a16="http://schemas.microsoft.com/office/drawing/2014/main" id="{E3871A8F-CD75-4353-8BD3-5D12C8E462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1" y="1321"/>
                  <a:ext cx="85" cy="35"/>
                </a:xfrm>
                <a:prstGeom prst="roundRect">
                  <a:avLst>
                    <a:gd name="adj" fmla="val 2778"/>
                  </a:avLst>
                </a:prstGeom>
                <a:solidFill>
                  <a:srgbClr val="FF66FF"/>
                </a:solidFill>
                <a:ln w="9525" cap="flat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AutoShape 53">
                  <a:extLst>
                    <a:ext uri="{FF2B5EF4-FFF2-40B4-BE49-F238E27FC236}">
                      <a16:creationId xmlns:a16="http://schemas.microsoft.com/office/drawing/2014/main" id="{546EF6CA-3774-46B8-B05F-6B2570A6D9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1" y="779"/>
                  <a:ext cx="85" cy="35"/>
                </a:xfrm>
                <a:prstGeom prst="roundRect">
                  <a:avLst>
                    <a:gd name="adj" fmla="val 2778"/>
                  </a:avLst>
                </a:prstGeom>
                <a:solidFill>
                  <a:srgbClr val="FF66FF"/>
                </a:solidFill>
                <a:ln w="9525" cap="flat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pic>
            <p:nvPicPr>
              <p:cNvPr id="39" name="Picture 35">
                <a:extLst>
                  <a:ext uri="{FF2B5EF4-FFF2-40B4-BE49-F238E27FC236}">
                    <a16:creationId xmlns:a16="http://schemas.microsoft.com/office/drawing/2014/main" id="{B7E98AE7-E635-4D53-A254-FC4BB66BD6F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27936" y="1168043"/>
                <a:ext cx="180291" cy="204068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</p:pic>
          <p:pic>
            <p:nvPicPr>
              <p:cNvPr id="40" name="Picture 35">
                <a:extLst>
                  <a:ext uri="{FF2B5EF4-FFF2-40B4-BE49-F238E27FC236}">
                    <a16:creationId xmlns:a16="http://schemas.microsoft.com/office/drawing/2014/main" id="{9C913B01-BCE4-4C72-AA1C-70F9C127A5A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>
                <a:off x="6627937" y="1666385"/>
                <a:ext cx="180291" cy="191781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</p:pic>
        </p:grp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323BC808-57EF-487E-9A70-F54AD5A07BDE}"/>
              </a:ext>
            </a:extLst>
          </p:cNvPr>
          <p:cNvSpPr/>
          <p:nvPr/>
        </p:nvSpPr>
        <p:spPr>
          <a:xfrm>
            <a:off x="6365174" y="498599"/>
            <a:ext cx="277882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Components of the zebra connection</a:t>
            </a:r>
          </a:p>
        </p:txBody>
      </p:sp>
    </p:spTree>
    <p:extLst>
      <p:ext uri="{BB962C8B-B14F-4D97-AF65-F5344CB8AC3E}">
        <p14:creationId xmlns:p14="http://schemas.microsoft.com/office/powerpoint/2010/main" val="4186844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971800" y="6492875"/>
            <a:ext cx="3200400" cy="365125"/>
          </a:xfrm>
        </p:spPr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F3F2FCBF-7FF4-41B8-BA4D-C7524EB884FA}" type="slidenum">
              <a:rPr lang="en-US" smtClean="0"/>
              <a:t>6</a:t>
            </a:fld>
            <a:endParaRPr lang="en-US" dirty="0"/>
          </a:p>
        </p:txBody>
      </p:sp>
      <p:sp>
        <p:nvSpPr>
          <p:cNvPr id="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1113" y="0"/>
            <a:ext cx="9144000" cy="381000"/>
          </a:xfrm>
          <a:ln/>
        </p:spPr>
        <p:txBody>
          <a:bodyPr anchor="ctr">
            <a:no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000" dirty="0">
                <a:solidFill>
                  <a:srgbClr val="C00000"/>
                </a:solidFill>
              </a:rPr>
              <a:t>Summary and R&amp;D plans for large FT GEM prototype</a:t>
            </a:r>
            <a:endParaRPr lang="en-US" altLang="en-US" sz="2000" b="1" dirty="0">
              <a:solidFill>
                <a:srgbClr val="C00000"/>
              </a:solidFill>
            </a:endParaRPr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7FB966F1-E5C7-4853-BDF0-7DFA6803C2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6815" y="685800"/>
            <a:ext cx="9150815" cy="5363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1450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already have had so far (last two years): </a:t>
            </a:r>
          </a:p>
          <a:p>
            <a:pPr marL="628650" lvl="1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GEM foils</a:t>
            </a:r>
          </a:p>
          <a:p>
            <a:pPr marL="628650" lvl="1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U-V strips R/O board </a:t>
            </a:r>
          </a:p>
          <a:p>
            <a:pPr marL="628650" lvl="1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Zebra-to-Panasonic adapter boards</a:t>
            </a:r>
          </a:p>
          <a:p>
            <a:pPr marL="171450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are still waiting for and need to get ready in the next few months:</a:t>
            </a:r>
          </a:p>
          <a:p>
            <a:pPr marL="628650" lvl="1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 support frames, we need to find ~ 6$K if we go the our idea or splitting the production in two parts low cost local production for the outer frames (~ 1k$) and production at RESARM Belgium of the inner frames (5$k)</a:t>
            </a:r>
          </a:p>
          <a:p>
            <a:pPr marL="628650" lvl="1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Order of Zebra strips already processed, waiting for delivery </a:t>
            </a:r>
          </a:p>
          <a:p>
            <a:pPr marL="628650" lvl="1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need to refurbish existing assembly plates ad accessories in the clean room to accommodate the EIC design</a:t>
            </a:r>
          </a:p>
          <a:p>
            <a:pPr marL="171450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 is to built the prototype built early 2018 and be ready for Test beam probably in July 2018</a:t>
            </a:r>
          </a:p>
          <a:p>
            <a:pPr marL="171450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started the discussion with FTBF (e-mail exchange with Mandy </a:t>
            </a:r>
            <a:r>
              <a:rPr lang="en-US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Rominsky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to schedule FLYSUB test beam</a:t>
            </a:r>
          </a:p>
          <a:p>
            <a:pPr marL="628650" lvl="1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Tentative date is July 4 to July 24 2018 (best time that we can be primary users all the time and it also more convenient for Marcus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…) but waiting for December confirmation from FTBF </a:t>
            </a:r>
          </a:p>
          <a:p>
            <a:pPr marL="628650" lvl="1" indent="-171450" algn="just">
              <a:lnSpc>
                <a:spcPct val="15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far Florida Tech and UVa are onboard (maybe eRD3 will also bring a chamber) but we would like a larger community ….</a:t>
            </a:r>
          </a:p>
        </p:txBody>
      </p:sp>
    </p:spTree>
    <p:extLst>
      <p:ext uri="{BB962C8B-B14F-4D97-AF65-F5344CB8AC3E}">
        <p14:creationId xmlns:p14="http://schemas.microsoft.com/office/powerpoint/2010/main" val="2625520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8768</TotalTime>
  <Words>880</Words>
  <Application>Microsoft Office PowerPoint</Application>
  <PresentationFormat>On-screen Show (4:3)</PresentationFormat>
  <Paragraphs>66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 PL UMing HK</vt:lpstr>
      <vt:lpstr>Arial</vt:lpstr>
      <vt:lpstr>Calibri</vt:lpstr>
      <vt:lpstr>Cambria Math</vt:lpstr>
      <vt:lpstr>Times New Roman</vt:lpstr>
      <vt:lpstr>Wingdings</vt:lpstr>
      <vt:lpstr>Office Theme</vt:lpstr>
      <vt:lpstr>Status of the EIC R&amp;D @ UVa</vt:lpstr>
      <vt:lpstr>Charging up of Cr-GEM prototype</vt:lpstr>
      <vt:lpstr>Charging up of Cr-GEM prototype</vt:lpstr>
      <vt:lpstr>Summary and R&amp;D plans for Cr-GEM foils</vt:lpstr>
      <vt:lpstr>Large FT GEM: U-V strip readout board received from CERN</vt:lpstr>
      <vt:lpstr>Summary and R&amp;D plans for large FT GEM prototype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kgnanvo</dc:creator>
  <cp:lastModifiedBy>Kondo Gnanvo</cp:lastModifiedBy>
  <cp:revision>1315</cp:revision>
  <dcterms:created xsi:type="dcterms:W3CDTF">2013-04-08T15:33:27Z</dcterms:created>
  <dcterms:modified xsi:type="dcterms:W3CDTF">2017-10-29T23:14:21Z</dcterms:modified>
</cp:coreProperties>
</file>